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8121650" cx="14401800"/>
  <p:notesSz cx="14401800" cy="812165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Arial Narrow"/>
      <p:regular r:id="rId35"/>
      <p:bold r:id="rId36"/>
      <p:italic r:id="rId37"/>
      <p:boldItalic r:id="rId38"/>
    </p:embeddedFont>
    <p:embeddedFont>
      <p:font typeface="Tahom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000000"/>
          </p15:clr>
        </p15:guide>
        <p15:guide id="2" orient="horz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gOS1zre62I+LPJJNzvN1ib+3eP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ArialNarrow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ArialNarrow-italic.fntdata"/><Relationship Id="rId14" Type="http://schemas.openxmlformats.org/officeDocument/2006/relationships/slide" Target="slides/slide9.xml"/><Relationship Id="rId36" Type="http://schemas.openxmlformats.org/officeDocument/2006/relationships/font" Target="fonts/ArialNarrow-bold.fntdata"/><Relationship Id="rId17" Type="http://schemas.openxmlformats.org/officeDocument/2006/relationships/slide" Target="slides/slide12.xml"/><Relationship Id="rId39" Type="http://schemas.openxmlformats.org/officeDocument/2006/relationships/font" Target="fonts/Tahoma-regular.fntdata"/><Relationship Id="rId16" Type="http://schemas.openxmlformats.org/officeDocument/2006/relationships/slide" Target="slides/slide11.xml"/><Relationship Id="rId38" Type="http://schemas.openxmlformats.org/officeDocument/2006/relationships/font" Target="fonts/ArialNarr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Выбор технологий основан на современных трендах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ndroid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разработки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2025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 и требованиях к производительности и масштабируемости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выбран как основной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фреймворк благодаря декларативному подходу и оптимизированной производительности тк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XML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считается устаревшим с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2023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4483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управления зависимостями используется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ilt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обеспечивающий чистую архитектуру и простоту масштабирования и тестирования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Асинхронное программирование реализовано через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otlin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oroutines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low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создания отзывчивого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пользовательского интерфейса и фоновой подгрузки данных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Преимущества архитектуры MVVM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1615" marR="321310" rtl="0" algn="l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Разделение ответственности Тестируемость компонентов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1615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Легкость поддержки и развития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Почему именно это решение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21615" marR="729615" rtl="0" algn="l">
              <a:lnSpc>
                <a:spcPct val="1042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oom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надежное локальное хранение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1615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up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time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обновления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1615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first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работа без интернета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a1f34f263_0_13:notes"/>
          <p:cNvSpPr txBox="1"/>
          <p:nvPr>
            <p:ph idx="1" type="body"/>
          </p:nvPr>
        </p:nvSpPr>
        <p:spPr>
          <a:xfrm>
            <a:off x="1440175" y="3857775"/>
            <a:ext cx="11521500" cy="3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6a1f34f263_0_13:notes"/>
          <p:cNvSpPr/>
          <p:nvPr>
            <p:ph idx="2" type="sldImg"/>
          </p:nvPr>
        </p:nvSpPr>
        <p:spPr>
          <a:xfrm>
            <a:off x="2400775" y="609100"/>
            <a:ext cx="9601800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2400775" y="609100"/>
            <a:ext cx="9601675" cy="304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a1f34f263_0_124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6a1f34f263_0_124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2" name="Google Shape;12;g36a1f34f263_0_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6a1f34f263_0_1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36a1f34f263_0_124"/>
          <p:cNvSpPr txBox="1"/>
          <p:nvPr>
            <p:ph type="ctrTitle"/>
          </p:nvPr>
        </p:nvSpPr>
        <p:spPr>
          <a:xfrm>
            <a:off x="1148884" y="2088165"/>
            <a:ext cx="12108900" cy="26286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5" name="Google Shape;15;g36a1f34f263_0_124"/>
          <p:cNvSpPr txBox="1"/>
          <p:nvPr>
            <p:ph idx="1" type="subTitle"/>
          </p:nvPr>
        </p:nvSpPr>
        <p:spPr>
          <a:xfrm>
            <a:off x="1149163" y="5010048"/>
            <a:ext cx="12108900" cy="8547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" name="Google Shape;16;g36a1f34f263_0_124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6a1f34f263_0_188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75" name="Google Shape;75;g36a1f34f263_0_1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6a1f34f263_0_18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36a1f34f263_0_188"/>
          <p:cNvSpPr txBox="1"/>
          <p:nvPr>
            <p:ph hasCustomPrompt="1" type="title"/>
          </p:nvPr>
        </p:nvSpPr>
        <p:spPr>
          <a:xfrm>
            <a:off x="1148884" y="1158916"/>
            <a:ext cx="12109200" cy="19653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36a1f34f263_0_188"/>
          <p:cNvSpPr txBox="1"/>
          <p:nvPr>
            <p:ph idx="1" type="body"/>
          </p:nvPr>
        </p:nvSpPr>
        <p:spPr>
          <a:xfrm>
            <a:off x="1148884" y="3588918"/>
            <a:ext cx="12109200" cy="24954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36a1f34f263_0_188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1f34f263_0_195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a1f34f263_0_197"/>
          <p:cNvSpPr/>
          <p:nvPr/>
        </p:nvSpPr>
        <p:spPr>
          <a:xfrm>
            <a:off x="0" y="0"/>
            <a:ext cx="14401800" cy="8115300"/>
          </a:xfrm>
          <a:custGeom>
            <a:rect b="b" l="l" r="r" t="t"/>
            <a:pathLst>
              <a:path extrusionOk="0" h="8115300" w="14401800">
                <a:moveTo>
                  <a:pt x="14401798" y="8115299"/>
                </a:moveTo>
                <a:lnTo>
                  <a:pt x="0" y="8115299"/>
                </a:lnTo>
                <a:lnTo>
                  <a:pt x="0" y="0"/>
                </a:lnTo>
                <a:lnTo>
                  <a:pt x="14401798" y="0"/>
                </a:lnTo>
                <a:lnTo>
                  <a:pt x="14401798" y="81152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6a1f34f263_0_197"/>
          <p:cNvSpPr txBox="1"/>
          <p:nvPr>
            <p:ph type="ctrTitle"/>
          </p:nvPr>
        </p:nvSpPr>
        <p:spPr>
          <a:xfrm>
            <a:off x="520700" y="965117"/>
            <a:ext cx="3934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0" i="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5" name="Google Shape;85;g36a1f34f263_0_197"/>
          <p:cNvSpPr txBox="1"/>
          <p:nvPr>
            <p:ph idx="1" type="subTitle"/>
          </p:nvPr>
        </p:nvSpPr>
        <p:spPr>
          <a:xfrm>
            <a:off x="2160270" y="4548124"/>
            <a:ext cx="100812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/>
        </p:txBody>
      </p:sp>
      <p:sp>
        <p:nvSpPr>
          <p:cNvPr id="86" name="Google Shape;86;g36a1f34f263_0_197"/>
          <p:cNvSpPr txBox="1"/>
          <p:nvPr>
            <p:ph idx="11" type="ftr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6a1f34f263_0_197"/>
          <p:cNvSpPr txBox="1"/>
          <p:nvPr>
            <p:ph idx="10" type="dt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6a1f34f263_0_197"/>
          <p:cNvSpPr txBox="1"/>
          <p:nvPr>
            <p:ph idx="12" type="sldNum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1f34f263_0_204"/>
          <p:cNvSpPr txBox="1"/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0" i="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1" name="Google Shape;91;g36a1f34f263_0_204"/>
          <p:cNvSpPr txBox="1"/>
          <p:nvPr>
            <p:ph idx="1" type="body"/>
          </p:nvPr>
        </p:nvSpPr>
        <p:spPr>
          <a:xfrm>
            <a:off x="720090" y="1867979"/>
            <a:ext cx="12961500" cy="5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/>
        </p:txBody>
      </p:sp>
      <p:sp>
        <p:nvSpPr>
          <p:cNvPr id="92" name="Google Shape;92;g36a1f34f263_0_204"/>
          <p:cNvSpPr txBox="1"/>
          <p:nvPr>
            <p:ph idx="11" type="ftr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36a1f34f263_0_204"/>
          <p:cNvSpPr txBox="1"/>
          <p:nvPr>
            <p:ph idx="10" type="dt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6a1f34f263_0_204"/>
          <p:cNvSpPr txBox="1"/>
          <p:nvPr>
            <p:ph idx="12" type="sldNum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a1f34f263_0_210"/>
          <p:cNvSpPr txBox="1"/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0" i="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7" name="Google Shape;97;g36a1f34f263_0_210"/>
          <p:cNvSpPr txBox="1"/>
          <p:nvPr>
            <p:ph idx="1" type="body"/>
          </p:nvPr>
        </p:nvSpPr>
        <p:spPr>
          <a:xfrm>
            <a:off x="720090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/>
        </p:txBody>
      </p:sp>
      <p:sp>
        <p:nvSpPr>
          <p:cNvPr id="98" name="Google Shape;98;g36a1f34f263_0_210"/>
          <p:cNvSpPr txBox="1"/>
          <p:nvPr>
            <p:ph idx="2" type="body"/>
          </p:nvPr>
        </p:nvSpPr>
        <p:spPr>
          <a:xfrm>
            <a:off x="7416927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/>
        </p:txBody>
      </p:sp>
      <p:sp>
        <p:nvSpPr>
          <p:cNvPr id="99" name="Google Shape;99;g36a1f34f263_0_210"/>
          <p:cNvSpPr txBox="1"/>
          <p:nvPr>
            <p:ph idx="11" type="ftr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6a1f34f263_0_210"/>
          <p:cNvSpPr txBox="1"/>
          <p:nvPr>
            <p:ph idx="10" type="dt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6a1f34f263_0_210"/>
          <p:cNvSpPr txBox="1"/>
          <p:nvPr>
            <p:ph idx="12" type="sldNum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1f34f263_0_217"/>
          <p:cNvSpPr txBox="1"/>
          <p:nvPr>
            <p:ph idx="11" type="ftr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6a1f34f263_0_217"/>
          <p:cNvSpPr txBox="1"/>
          <p:nvPr>
            <p:ph idx="10" type="dt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6a1f34f263_0_217"/>
          <p:cNvSpPr txBox="1"/>
          <p:nvPr>
            <p:ph idx="12" type="sldNum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a1f34f263_0_221"/>
          <p:cNvSpPr txBox="1"/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0" i="0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8" name="Google Shape;108;g36a1f34f263_0_221"/>
          <p:cNvSpPr txBox="1"/>
          <p:nvPr>
            <p:ph idx="11" type="ftr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36a1f34f263_0_221"/>
          <p:cNvSpPr txBox="1"/>
          <p:nvPr>
            <p:ph idx="10" type="dt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6a1f34f263_0_221"/>
          <p:cNvSpPr txBox="1"/>
          <p:nvPr>
            <p:ph idx="12" type="sldNum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36a1f34f263_0_13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9" name="Google Shape;19;g36a1f34f263_0_1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36a1f34f263_0_1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36a1f34f263_0_132"/>
          <p:cNvSpPr txBox="1"/>
          <p:nvPr>
            <p:ph type="title"/>
          </p:nvPr>
        </p:nvSpPr>
        <p:spPr>
          <a:xfrm>
            <a:off x="1148884" y="2088165"/>
            <a:ext cx="12109200" cy="23979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36a1f34f263_0_132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6a1f34f263_0_138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36a1f34f263_0_138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26" name="Google Shape;26;g36a1f34f263_0_1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6a1f34f263_0_1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36a1f34f263_0_138"/>
          <p:cNvSpPr txBox="1"/>
          <p:nvPr>
            <p:ph type="title"/>
          </p:nvPr>
        </p:nvSpPr>
        <p:spPr>
          <a:xfrm>
            <a:off x="1148884" y="2082165"/>
            <a:ext cx="12109800" cy="8451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29" name="Google Shape;29;g36a1f34f263_0_138"/>
          <p:cNvSpPr txBox="1"/>
          <p:nvPr>
            <p:ph idx="1" type="body"/>
          </p:nvPr>
        </p:nvSpPr>
        <p:spPr>
          <a:xfrm>
            <a:off x="1148884" y="3282569"/>
            <a:ext cx="12109800" cy="35703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" name="Google Shape;30;g36a1f34f263_0_138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a1f34f263_0_146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36a1f34f263_0_14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34" name="Google Shape;34;g36a1f34f263_0_1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6a1f34f263_0_1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36a1f34f263_0_146"/>
          <p:cNvSpPr txBox="1"/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7" name="Google Shape;37;g36a1f34f263_0_146"/>
          <p:cNvSpPr txBox="1"/>
          <p:nvPr>
            <p:ph idx="1" type="body"/>
          </p:nvPr>
        </p:nvSpPr>
        <p:spPr>
          <a:xfrm>
            <a:off x="1148687" y="3282569"/>
            <a:ext cx="5944500" cy="35703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8" name="Google Shape;38;g36a1f34f263_0_146"/>
          <p:cNvSpPr txBox="1"/>
          <p:nvPr>
            <p:ph idx="2" type="body"/>
          </p:nvPr>
        </p:nvSpPr>
        <p:spPr>
          <a:xfrm>
            <a:off x="7313676" y="3282569"/>
            <a:ext cx="5944500" cy="35703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9" name="Google Shape;39;g36a1f34f263_0_146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6a1f34f263_0_155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36a1f34f263_0_155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43" name="Google Shape;43;g36a1f34f263_0_1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6a1f34f263_0_1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6a1f34f263_0_155"/>
          <p:cNvSpPr txBox="1"/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46" name="Google Shape;46;g36a1f34f263_0_155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a1f34f263_0_162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36a1f34f263_0_16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50" name="Google Shape;50;g36a1f34f263_0_1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6a1f34f263_0_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6a1f34f263_0_162"/>
          <p:cNvSpPr txBox="1"/>
          <p:nvPr>
            <p:ph type="title"/>
          </p:nvPr>
        </p:nvSpPr>
        <p:spPr>
          <a:xfrm>
            <a:off x="1149750" y="2082165"/>
            <a:ext cx="5199000" cy="21813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53" name="Google Shape;53;g36a1f34f263_0_162"/>
          <p:cNvSpPr txBox="1"/>
          <p:nvPr>
            <p:ph idx="1" type="body"/>
          </p:nvPr>
        </p:nvSpPr>
        <p:spPr>
          <a:xfrm>
            <a:off x="1135929" y="4392378"/>
            <a:ext cx="5199000" cy="25224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4" name="Google Shape;54;g36a1f34f263_0_162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36a1f34f263_0_170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57" name="Google Shape;57;g36a1f34f263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36a1f34f263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36a1f34f263_0_170"/>
          <p:cNvSpPr txBox="1"/>
          <p:nvPr>
            <p:ph type="title"/>
          </p:nvPr>
        </p:nvSpPr>
        <p:spPr>
          <a:xfrm>
            <a:off x="1148884" y="1364740"/>
            <a:ext cx="11058300" cy="47133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36a1f34f263_0_170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1f34f263_0_176"/>
          <p:cNvSpPr/>
          <p:nvPr/>
        </p:nvSpPr>
        <p:spPr>
          <a:xfrm>
            <a:off x="0" y="0"/>
            <a:ext cx="7200900" cy="81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125" lIns="144125" spcFirstLastPara="1" rIns="144125" wrap="square" tIns="14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36a1f34f263_0_17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64" name="Google Shape;64;g36a1f34f263_0_1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6a1f34f263_0_1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44125" lIns="144125" spcFirstLastPara="1" rIns="144125" wrap="square" tIns="144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6a1f34f263_0_176"/>
          <p:cNvSpPr txBox="1"/>
          <p:nvPr>
            <p:ph type="title"/>
          </p:nvPr>
        </p:nvSpPr>
        <p:spPr>
          <a:xfrm>
            <a:off x="1149750" y="2082165"/>
            <a:ext cx="5199000" cy="26640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67" name="Google Shape;67;g36a1f34f263_0_176"/>
          <p:cNvSpPr txBox="1"/>
          <p:nvPr>
            <p:ph idx="1" type="subTitle"/>
          </p:nvPr>
        </p:nvSpPr>
        <p:spPr>
          <a:xfrm>
            <a:off x="1141796" y="4992087"/>
            <a:ext cx="5199000" cy="11985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" name="Google Shape;68;g36a1f34f263_0_176"/>
          <p:cNvSpPr txBox="1"/>
          <p:nvPr>
            <p:ph idx="2" type="body"/>
          </p:nvPr>
        </p:nvSpPr>
        <p:spPr>
          <a:xfrm>
            <a:off x="8149404" y="2135812"/>
            <a:ext cx="5314800" cy="4777200"/>
          </a:xfrm>
          <a:prstGeom prst="rect">
            <a:avLst/>
          </a:prstGeom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69" name="Google Shape;69;g36a1f34f263_0_176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1f34f263_0_185"/>
          <p:cNvSpPr txBox="1"/>
          <p:nvPr>
            <p:ph idx="1" type="body"/>
          </p:nvPr>
        </p:nvSpPr>
        <p:spPr>
          <a:xfrm>
            <a:off x="1141796" y="6904312"/>
            <a:ext cx="12123300" cy="7272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72" name="Google Shape;72;g36a1f34f263_0_185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a1f34f263_0_120"/>
          <p:cNvSpPr txBox="1"/>
          <p:nvPr>
            <p:ph type="title"/>
          </p:nvPr>
        </p:nvSpPr>
        <p:spPr>
          <a:xfrm>
            <a:off x="490927" y="702700"/>
            <a:ext cx="134199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125" lIns="144125" spcFirstLastPara="1" rIns="144125" wrap="square" tIns="1441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b="1" sz="4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36a1f34f263_0_120"/>
          <p:cNvSpPr txBox="1"/>
          <p:nvPr>
            <p:ph idx="1" type="body"/>
          </p:nvPr>
        </p:nvSpPr>
        <p:spPr>
          <a:xfrm>
            <a:off x="490927" y="1819772"/>
            <a:ext cx="13419900" cy="53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125" lIns="144125" spcFirstLastPara="1" rIns="144125" wrap="square" tIns="1441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6a1f34f263_0_120"/>
          <p:cNvSpPr txBox="1"/>
          <p:nvPr>
            <p:ph idx="12" type="sldNum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125" lIns="144125" spcFirstLastPara="1" rIns="144125" wrap="square" tIns="144125">
            <a:norm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17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 txBox="1"/>
          <p:nvPr>
            <p:ph type="ctrTitle"/>
          </p:nvPr>
        </p:nvSpPr>
        <p:spPr>
          <a:xfrm>
            <a:off x="520700" y="965125"/>
            <a:ext cx="49710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uty</a:t>
            </a: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ook</a:t>
            </a:r>
            <a:endParaRPr sz="6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520700" y="2139950"/>
            <a:ext cx="309626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Создаем красоту через 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ONE TAP</a:t>
            </a:r>
            <a:endParaRPr sz="12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5" y="2674325"/>
            <a:ext cx="13283999" cy="52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0"/>
          <p:cNvSpPr txBox="1"/>
          <p:nvPr>
            <p:ph type="title"/>
          </p:nvPr>
        </p:nvSpPr>
        <p:spPr>
          <a:xfrm>
            <a:off x="1031647" y="539698"/>
            <a:ext cx="290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Профиль клиента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1079733" y="1332579"/>
            <a:ext cx="3867785" cy="1160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 подробных профилях хранится история обслуживания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предпочитаемые стили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особенности продукта и личные заметки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что обеспечивает непрерывность посещений и позволяет каждый раз получать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индивидуальное обслуживание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711" y="504041"/>
            <a:ext cx="3133724" cy="98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0"/>
          <p:cNvGrpSpPr/>
          <p:nvPr/>
        </p:nvGrpSpPr>
        <p:grpSpPr>
          <a:xfrm>
            <a:off x="7321886" y="1631378"/>
            <a:ext cx="2133599" cy="4343399"/>
            <a:chOff x="7321886" y="1631378"/>
            <a:chExt cx="2133599" cy="4343399"/>
          </a:xfrm>
        </p:grpSpPr>
        <p:sp>
          <p:nvSpPr>
            <p:cNvPr id="208" name="Google Shape;208;p10"/>
            <p:cNvSpPr/>
            <p:nvPr/>
          </p:nvSpPr>
          <p:spPr>
            <a:xfrm>
              <a:off x="7359986" y="1698053"/>
              <a:ext cx="2057400" cy="4210050"/>
            </a:xfrm>
            <a:custGeom>
              <a:rect b="b" l="l" r="r" t="t"/>
              <a:pathLst>
                <a:path extrusionOk="0" h="4210050" w="2057400">
                  <a:moveTo>
                    <a:pt x="1859261" y="4210049"/>
                  </a:moveTo>
                  <a:lnTo>
                    <a:pt x="198138" y="4210049"/>
                  </a:lnTo>
                  <a:lnTo>
                    <a:pt x="191445" y="4209373"/>
                  </a:lnTo>
                  <a:lnTo>
                    <a:pt x="151803" y="4195927"/>
                  </a:lnTo>
                  <a:lnTo>
                    <a:pt x="120257" y="4172735"/>
                  </a:lnTo>
                  <a:lnTo>
                    <a:pt x="86893" y="4133268"/>
                  </a:lnTo>
                  <a:lnTo>
                    <a:pt x="63597" y="4093986"/>
                  </a:lnTo>
                  <a:lnTo>
                    <a:pt x="43355" y="4048097"/>
                  </a:lnTo>
                  <a:lnTo>
                    <a:pt x="26612" y="3996612"/>
                  </a:lnTo>
                  <a:lnTo>
                    <a:pt x="13725" y="3940625"/>
                  </a:lnTo>
                  <a:lnTo>
                    <a:pt x="7419" y="3901405"/>
                  </a:lnTo>
                  <a:lnTo>
                    <a:pt x="3015" y="3861103"/>
                  </a:lnTo>
                  <a:lnTo>
                    <a:pt x="554" y="3820108"/>
                  </a:lnTo>
                  <a:lnTo>
                    <a:pt x="0" y="3789148"/>
                  </a:lnTo>
                  <a:lnTo>
                    <a:pt x="61" y="410568"/>
                  </a:lnTo>
                  <a:lnTo>
                    <a:pt x="1540" y="369374"/>
                  </a:lnTo>
                  <a:lnTo>
                    <a:pt x="4977" y="328677"/>
                  </a:lnTo>
                  <a:lnTo>
                    <a:pt x="10339" y="288868"/>
                  </a:lnTo>
                  <a:lnTo>
                    <a:pt x="17574" y="250331"/>
                  </a:lnTo>
                  <a:lnTo>
                    <a:pt x="31780" y="195722"/>
                  </a:lnTo>
                  <a:lnTo>
                    <a:pt x="49735" y="145977"/>
                  </a:lnTo>
                  <a:lnTo>
                    <a:pt x="71045" y="102192"/>
                  </a:lnTo>
                  <a:lnTo>
                    <a:pt x="95255" y="65299"/>
                  </a:lnTo>
                  <a:lnTo>
                    <a:pt x="132653" y="26763"/>
                  </a:lnTo>
                  <a:lnTo>
                    <a:pt x="171463" y="5398"/>
                  </a:lnTo>
                  <a:lnTo>
                    <a:pt x="198138" y="0"/>
                  </a:lnTo>
                  <a:lnTo>
                    <a:pt x="1859261" y="0"/>
                  </a:lnTo>
                  <a:lnTo>
                    <a:pt x="1899096" y="10776"/>
                  </a:lnTo>
                  <a:lnTo>
                    <a:pt x="1937142" y="37314"/>
                  </a:lnTo>
                  <a:lnTo>
                    <a:pt x="1970506" y="76780"/>
                  </a:lnTo>
                  <a:lnTo>
                    <a:pt x="1993801" y="116062"/>
                  </a:lnTo>
                  <a:lnTo>
                    <a:pt x="2014044" y="161951"/>
                  </a:lnTo>
                  <a:lnTo>
                    <a:pt x="2030786" y="213436"/>
                  </a:lnTo>
                  <a:lnTo>
                    <a:pt x="2043673" y="269423"/>
                  </a:lnTo>
                  <a:lnTo>
                    <a:pt x="2049979" y="308644"/>
                  </a:lnTo>
                  <a:lnTo>
                    <a:pt x="2054384" y="348945"/>
                  </a:lnTo>
                  <a:lnTo>
                    <a:pt x="2056844" y="389940"/>
                  </a:lnTo>
                  <a:lnTo>
                    <a:pt x="2057338" y="410568"/>
                  </a:lnTo>
                  <a:lnTo>
                    <a:pt x="2057338" y="3799481"/>
                  </a:lnTo>
                  <a:lnTo>
                    <a:pt x="2055859" y="3840674"/>
                  </a:lnTo>
                  <a:lnTo>
                    <a:pt x="2052421" y="3881371"/>
                  </a:lnTo>
                  <a:lnTo>
                    <a:pt x="2047060" y="3921180"/>
                  </a:lnTo>
                  <a:lnTo>
                    <a:pt x="2039824" y="3959717"/>
                  </a:lnTo>
                  <a:lnTo>
                    <a:pt x="2025619" y="4014326"/>
                  </a:lnTo>
                  <a:lnTo>
                    <a:pt x="2007663" y="4064071"/>
                  </a:lnTo>
                  <a:lnTo>
                    <a:pt x="1986354" y="4107856"/>
                  </a:lnTo>
                  <a:lnTo>
                    <a:pt x="1962143" y="4144749"/>
                  </a:lnTo>
                  <a:lnTo>
                    <a:pt x="1924745" y="4183285"/>
                  </a:lnTo>
                  <a:lnTo>
                    <a:pt x="1885936" y="4204651"/>
                  </a:lnTo>
                  <a:lnTo>
                    <a:pt x="1859261" y="4210049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" name="Google Shape;20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6186" y="1698053"/>
              <a:ext cx="1904999" cy="4210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21886" y="1631378"/>
              <a:ext cx="2133599" cy="4343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0"/>
          <p:cNvGrpSpPr/>
          <p:nvPr/>
        </p:nvGrpSpPr>
        <p:grpSpPr>
          <a:xfrm>
            <a:off x="10529112" y="587076"/>
            <a:ext cx="2133599" cy="4343399"/>
            <a:chOff x="11067612" y="286951"/>
            <a:chExt cx="2133599" cy="4343399"/>
          </a:xfrm>
        </p:grpSpPr>
        <p:pic>
          <p:nvPicPr>
            <p:cNvPr id="212" name="Google Shape;212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105712" y="353626"/>
              <a:ext cx="2057338" cy="4210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67612" y="286951"/>
              <a:ext cx="2133599" cy="4343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7194" y="3641040"/>
            <a:ext cx="3276599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>
            <p:ph type="title"/>
          </p:nvPr>
        </p:nvSpPr>
        <p:spPr>
          <a:xfrm>
            <a:off x="887388" y="430391"/>
            <a:ext cx="3869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Награды за лояльность</a:t>
            </a:r>
            <a:endParaRPr b="1"/>
          </a:p>
        </p:txBody>
      </p:sp>
      <p:sp>
        <p:nvSpPr>
          <p:cNvPr id="220" name="Google Shape;220;p11"/>
          <p:cNvSpPr txBox="1"/>
          <p:nvPr/>
        </p:nvSpPr>
        <p:spPr>
          <a:xfrm>
            <a:off x="862752" y="1269825"/>
            <a:ext cx="46350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Trebuchet MS"/>
                <a:ea typeface="Trebuchet MS"/>
                <a:cs typeface="Trebuchet MS"/>
                <a:sym typeface="Trebuchet MS"/>
              </a:rPr>
              <a:t>Интегрированная система начисления баллов вознаграждает за повторные посещения</a:t>
            </a:r>
            <a:r>
              <a:rPr b="1" lang="en-US" sz="13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en-US" sz="1500">
                <a:latin typeface="Trebuchet MS"/>
                <a:ea typeface="Trebuchet MS"/>
                <a:cs typeface="Trebuchet MS"/>
                <a:sym typeface="Trebuchet MS"/>
              </a:rPr>
              <a:t>рекомендации и покупки продуктов</a:t>
            </a:r>
            <a:r>
              <a:rPr b="1" lang="en-US" sz="13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76884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Trebuchet MS"/>
                <a:ea typeface="Trebuchet MS"/>
                <a:cs typeface="Trebuchet MS"/>
                <a:sym typeface="Trebuchet MS"/>
              </a:rPr>
              <a:t>Клиенты могут отслеживать прогресс и использовать вознаграждения</a:t>
            </a:r>
            <a:endParaRPr b="1"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38227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Trebuchet MS"/>
                <a:ea typeface="Trebuchet MS"/>
                <a:cs typeface="Trebuchet MS"/>
                <a:sym typeface="Trebuchet MS"/>
              </a:rPr>
              <a:t>непосредственно через приложение</a:t>
            </a:r>
            <a:r>
              <a:rPr b="1" lang="en-US" sz="13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en-US" sz="1500">
                <a:latin typeface="Trebuchet MS"/>
                <a:ea typeface="Trebuchet MS"/>
                <a:cs typeface="Trebuchet MS"/>
                <a:sym typeface="Trebuchet MS"/>
              </a:rPr>
              <a:t>что увеличивает удержание на </a:t>
            </a:r>
            <a:r>
              <a:rPr b="1" lang="en-US" sz="1300">
                <a:latin typeface="Bookman Old Style"/>
                <a:ea typeface="Bookman Old Style"/>
                <a:cs typeface="Bookman Old Style"/>
                <a:sym typeface="Bookman Old Style"/>
              </a:rPr>
              <a:t>42</a:t>
            </a:r>
            <a:r>
              <a:rPr b="1" lang="en-US" sz="1300">
                <a:latin typeface="Trebuchet MS"/>
                <a:ea typeface="Trebuchet MS"/>
                <a:cs typeface="Trebuchet MS"/>
                <a:sym typeface="Trebuchet MS"/>
              </a:rPr>
              <a:t>%.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2396" y="821544"/>
            <a:ext cx="4848224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50" y="3181353"/>
            <a:ext cx="4452301" cy="191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5090464" y="158723"/>
            <a:ext cx="391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125">
            <a:spAutoFit/>
          </a:bodyPr>
          <a:lstStyle/>
          <a:p>
            <a:pPr indent="0" lvl="0" marL="255904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Социальное взаимодействие</a:t>
            </a:r>
            <a:endParaRPr b="1"/>
          </a:p>
        </p:txBody>
      </p:sp>
      <p:sp>
        <p:nvSpPr>
          <p:cNvPr id="229" name="Google Shape;229;p12"/>
          <p:cNvSpPr txBox="1"/>
          <p:nvPr/>
        </p:nvSpPr>
        <p:spPr>
          <a:xfrm>
            <a:off x="5167055" y="1669032"/>
            <a:ext cx="3714115" cy="1776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Реализовано отображение ленты постов из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nst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gr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01955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Вывод салонов на карте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удобного бронирования ближайшего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Планируется интеграция обмена сообщениями между клиентами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мастерами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/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администратором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>
            <a:off x="752093" y="174641"/>
            <a:ext cx="3562350" cy="7477125"/>
            <a:chOff x="752093" y="174641"/>
            <a:chExt cx="3562350" cy="7477125"/>
          </a:xfrm>
        </p:grpSpPr>
        <p:sp>
          <p:nvSpPr>
            <p:cNvPr id="231" name="Google Shape;231;p12"/>
            <p:cNvSpPr/>
            <p:nvPr/>
          </p:nvSpPr>
          <p:spPr>
            <a:xfrm>
              <a:off x="752093" y="174641"/>
              <a:ext cx="3562350" cy="7477125"/>
            </a:xfrm>
            <a:custGeom>
              <a:rect b="b" l="l" r="r" t="t"/>
              <a:pathLst>
                <a:path extrusionOk="0" h="7477125" w="3562350">
                  <a:moveTo>
                    <a:pt x="3486149" y="7477124"/>
                  </a:moveTo>
                  <a:lnTo>
                    <a:pt x="76199" y="7477124"/>
                  </a:lnTo>
                  <a:lnTo>
                    <a:pt x="33858" y="7464293"/>
                  </a:lnTo>
                  <a:lnTo>
                    <a:pt x="5800" y="7430083"/>
                  </a:lnTo>
                  <a:lnTo>
                    <a:pt x="0" y="7400924"/>
                  </a:lnTo>
                  <a:lnTo>
                    <a:pt x="0" y="76199"/>
                  </a:lnTo>
                  <a:lnTo>
                    <a:pt x="12829" y="33857"/>
                  </a:lnTo>
                  <a:lnTo>
                    <a:pt x="47039" y="5800"/>
                  </a:lnTo>
                  <a:lnTo>
                    <a:pt x="3486149" y="0"/>
                  </a:lnTo>
                  <a:lnTo>
                    <a:pt x="3493667" y="247"/>
                  </a:lnTo>
                  <a:lnTo>
                    <a:pt x="3534539" y="17177"/>
                  </a:lnTo>
                  <a:lnTo>
                    <a:pt x="3559196" y="54079"/>
                  </a:lnTo>
                  <a:lnTo>
                    <a:pt x="3562349" y="7400924"/>
                  </a:lnTo>
                  <a:lnTo>
                    <a:pt x="3562101" y="7408441"/>
                  </a:lnTo>
                  <a:lnTo>
                    <a:pt x="3545171" y="7449313"/>
                  </a:lnTo>
                  <a:lnTo>
                    <a:pt x="3508269" y="7473970"/>
                  </a:lnTo>
                  <a:lnTo>
                    <a:pt x="3486149" y="7477124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2644" y="7422868"/>
              <a:ext cx="120848" cy="104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5506" y="7414533"/>
              <a:ext cx="113257" cy="113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87509" y="7413820"/>
              <a:ext cx="121629" cy="121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78698" y="7420784"/>
              <a:ext cx="90489" cy="124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7343" y="269891"/>
              <a:ext cx="3371849" cy="7038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4352" y="3808986"/>
            <a:ext cx="2847974" cy="3895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2"/>
          <p:cNvGrpSpPr/>
          <p:nvPr/>
        </p:nvGrpSpPr>
        <p:grpSpPr>
          <a:xfrm>
            <a:off x="8881170" y="856125"/>
            <a:ext cx="3276598" cy="6677026"/>
            <a:chOff x="9347370" y="740475"/>
            <a:chExt cx="3276598" cy="6677026"/>
          </a:xfrm>
        </p:grpSpPr>
        <p:pic>
          <p:nvPicPr>
            <p:cNvPr id="239" name="Google Shape;239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14045" y="845250"/>
              <a:ext cx="3143154" cy="645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347370" y="740475"/>
              <a:ext cx="3276598" cy="6677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type="title"/>
          </p:nvPr>
        </p:nvSpPr>
        <p:spPr>
          <a:xfrm>
            <a:off x="5582601" y="566399"/>
            <a:ext cx="2368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Дизайн и </a:t>
            </a:r>
            <a:r>
              <a:rPr lang="en-US" sz="1950"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1750">
                <a:latin typeface="Lucida Sans"/>
                <a:ea typeface="Lucida Sans"/>
                <a:cs typeface="Lucida Sans"/>
                <a:sym typeface="Lucida Sans"/>
              </a:rPr>
              <a:t>/</a:t>
            </a:r>
            <a:r>
              <a:rPr lang="en-US" sz="1950">
                <a:latin typeface="Verdana"/>
                <a:ea typeface="Verdana"/>
                <a:cs typeface="Verdana"/>
                <a:sym typeface="Verdana"/>
              </a:rPr>
              <a:t>UX</a:t>
            </a:r>
            <a:endParaRPr sz="19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2062" y="2008542"/>
            <a:ext cx="5991224" cy="41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438921" y="2433082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1438921" y="2737882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1438921" y="3042682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1438921" y="3347482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1550046" y="2315607"/>
            <a:ext cx="3589654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современные компоненты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Минимализм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чистый интерфейс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30530" rtl="0" algn="l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Интуитивность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понятная навигация Адаптивность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любой размер экрана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1254056" y="4173941"/>
            <a:ext cx="6118860" cy="249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Дизайн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система и цветовая палитра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12775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Цветовая схема приложения тщательно продумана для создания атмосферы премиального салона красоты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278765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Основная палитра включает мягкий розовый цвет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(#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prim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olor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мятно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зеленый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(#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5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se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ond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olor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что создает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элегантное и успокаивающее впечатление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Дизайн следует принципам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поддержкой динамических цветов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Y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ou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персонализации под предпочтения пользователя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Типографическая система основана на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oto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четкой иерархией от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ispl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La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rge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57sp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заголовков до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Lab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ll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11sp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вспомогательных элементов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25" y="922796"/>
            <a:ext cx="14097004" cy="9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5090464" y="158723"/>
            <a:ext cx="3910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575">
            <a:spAutoFit/>
          </a:bodyPr>
          <a:lstStyle/>
          <a:p>
            <a:pPr indent="0" lvl="0" marL="287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Технологический стек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891418" y="6814501"/>
            <a:ext cx="106890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t/>
            </a: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362" y="955336"/>
            <a:ext cx="10134599" cy="546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type="title"/>
          </p:nvPr>
        </p:nvSpPr>
        <p:spPr>
          <a:xfrm>
            <a:off x="5090464" y="158723"/>
            <a:ext cx="3910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375">
            <a:spAutoFit/>
          </a:bodyPr>
          <a:lstStyle/>
          <a:p>
            <a:pPr indent="0" lvl="0" marL="15113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Архитектура приложения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1283833" y="1048290"/>
            <a:ext cx="2945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2161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48" y="1571650"/>
            <a:ext cx="7033600" cy="60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935" y="2253177"/>
            <a:ext cx="3419475" cy="430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type="title"/>
          </p:nvPr>
        </p:nvSpPr>
        <p:spPr>
          <a:xfrm>
            <a:off x="5090464" y="158723"/>
            <a:ext cx="3910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4900">
            <a:spAutoFit/>
          </a:bodyPr>
          <a:lstStyle/>
          <a:p>
            <a:pPr indent="0" lvl="0" marL="6426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данных</a:t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1187558" y="5085143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1187558" y="5580443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1187558" y="5885243"/>
            <a:ext cx="28575" cy="28575"/>
          </a:xfrm>
          <a:custGeom>
            <a:rect b="b" l="l" r="r" t="t"/>
            <a:pathLst>
              <a:path extrusionOk="0" h="28575" w="28575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"/>
          <p:cNvSpPr txBox="1"/>
          <p:nvPr/>
        </p:nvSpPr>
        <p:spPr>
          <a:xfrm>
            <a:off x="1089133" y="4662868"/>
            <a:ext cx="3193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21615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1071364" y="1370850"/>
            <a:ext cx="11271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42925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Стратегия данных Локальная БД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oom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Da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t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se</a:t>
            </a:r>
            <a:endParaRPr sz="125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4292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Облачная БД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up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se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ostgre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SQL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Синхронизация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first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 автосинхронизацией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2" name="Google Shape;2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4328" y="2172537"/>
            <a:ext cx="5562600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0690" y="4304092"/>
            <a:ext cx="8991600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a1f34f263_0_13"/>
          <p:cNvSpPr txBox="1"/>
          <p:nvPr>
            <p:ph type="title"/>
          </p:nvPr>
        </p:nvSpPr>
        <p:spPr>
          <a:xfrm>
            <a:off x="5090464" y="158723"/>
            <a:ext cx="3910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5375">
            <a:spAutoFit/>
          </a:bodyPr>
          <a:lstStyle/>
          <a:p>
            <a:pPr indent="0" lvl="0" marL="15113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данных</a:t>
            </a:r>
            <a:endParaRPr/>
          </a:p>
        </p:txBody>
      </p:sp>
      <p:pic>
        <p:nvPicPr>
          <p:cNvPr id="290" name="Google Shape;290;g36a1f34f26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73" y="927335"/>
            <a:ext cx="9612949" cy="619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6a1f34f263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6125990" y="112751"/>
            <a:ext cx="3680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Основной функционал</a:t>
            </a:r>
            <a:endParaRPr/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0741" y="1633642"/>
            <a:ext cx="2990849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/>
          <p:nvPr/>
        </p:nvSpPr>
        <p:spPr>
          <a:xfrm>
            <a:off x="782394" y="2311678"/>
            <a:ext cx="32487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Бронирование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Запись на услуги в реальном времени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Уход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Каталог услуг по уходу за волосами и ногтями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Мастера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Профили мастеров с рейтингами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Лояльность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Программа накопления бонусов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1255395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Уведомления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Напоминания о записях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Офлайн режим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Работа без интернета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91300" y="3879536"/>
            <a:ext cx="1710499" cy="172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365" y="12729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90800" y="4491053"/>
            <a:ext cx="3848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234" y="43590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865" y="5490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5090485" y="158725"/>
            <a:ext cx="4477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Преимущества решения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699611" y="3123922"/>
            <a:ext cx="2700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Современные технологии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ndroid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</a:t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2005911" y="6730871"/>
            <a:ext cx="3864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Интуитивный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UX</a:t>
            </a:r>
            <a:r>
              <a:rPr b="1" lang="en-US" sz="850">
                <a:latin typeface="Lucida Sans"/>
                <a:ea typeface="Lucida Sans"/>
                <a:cs typeface="Lucida Sans"/>
                <a:sym typeface="Lucida Sans"/>
              </a:rPr>
              <a:t>/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UI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Понятный интерфейс для всех пользователей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5181036" y="2995971"/>
            <a:ext cx="3165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b="1" lang="en-US" sz="850">
                <a:latin typeface="Lucida Sans"/>
                <a:ea typeface="Lucida Sans"/>
                <a:cs typeface="Lucida Sans"/>
                <a:sym typeface="Lucida Sans"/>
              </a:rPr>
              <a:t>-</a:t>
            </a: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first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подход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Работа без подключения к интернету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</a:t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9626358" y="2965981"/>
            <a:ext cx="2523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Масштабируемая архитектура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n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hite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ture </a:t>
            </a:r>
            <a:r>
              <a:rPr lang="en-US" sz="850">
                <a:latin typeface="Lucida Sans"/>
                <a:ea typeface="Lucida Sans"/>
                <a:cs typeface="Lucida Sans"/>
                <a:sym typeface="Lucida Sans"/>
              </a:rPr>
              <a:t>+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MVVM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9265303" y="6700408"/>
            <a:ext cx="2978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e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b="1" lang="en-US" sz="850">
                <a:latin typeface="Lucida Sans"/>
                <a:ea typeface="Lucida Sans"/>
                <a:cs typeface="Lucida Sans"/>
                <a:sym typeface="Lucida Sans"/>
              </a:rPr>
              <a:t>-</a:t>
            </a: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time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обновления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Мгновенная синхронизация данных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46" y="1066653"/>
            <a:ext cx="2990849" cy="16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5833" y="3999339"/>
            <a:ext cx="4571999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1828" y="1053019"/>
            <a:ext cx="2990849" cy="16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7827" y="1141972"/>
            <a:ext cx="4562474" cy="14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8611" y="4185880"/>
            <a:ext cx="2419349" cy="24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97004" cy="763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626" y="265838"/>
            <a:ext cx="4587850" cy="3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>
            <p:ph type="title"/>
          </p:nvPr>
        </p:nvSpPr>
        <p:spPr>
          <a:xfrm>
            <a:off x="5090464" y="158723"/>
            <a:ext cx="3910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33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Будущее развитие</a:t>
            </a:r>
            <a:endParaRPr/>
          </a:p>
        </p:txBody>
      </p:sp>
      <p:sp>
        <p:nvSpPr>
          <p:cNvPr id="327" name="Google Shape;327;p19"/>
          <p:cNvSpPr txBox="1"/>
          <p:nvPr/>
        </p:nvSpPr>
        <p:spPr>
          <a:xfrm>
            <a:off x="1104578" y="1485381"/>
            <a:ext cx="3240900" cy="3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Видеоконсультации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Онлайн</a:t>
            </a:r>
            <a:r>
              <a:rPr lang="en-US" sz="850">
                <a:latin typeface="Batang"/>
                <a:ea typeface="Batang"/>
                <a:cs typeface="Batang"/>
                <a:sym typeface="Batang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консультации с мастерами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Lucida Sans"/>
                <a:ea typeface="Lucida Sans"/>
                <a:cs typeface="Lucida Sans"/>
                <a:sym typeface="Lucida Sans"/>
              </a:rPr>
              <a:t>i</a:t>
            </a:r>
            <a:r>
              <a:rPr b="1" lang="en-US" sz="1000">
                <a:latin typeface="Arial Narrow"/>
                <a:ea typeface="Arial Narrow"/>
                <a:cs typeface="Arial Narrow"/>
                <a:sym typeface="Arial Narrow"/>
              </a:rPr>
              <a:t>OS </a:t>
            </a: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версия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129794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M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ultipl</a:t>
            </a: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tform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кроссплатформенности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Платежные системы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Интеграция с популярными способами оплаты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Франчайзи м</a:t>
            </a: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асштабирование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363855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Создание приложений для других салонов красоты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 rotWithShape="1">
          <a:blip r:embed="rId5">
            <a:alphaModFix amt="90000"/>
          </a:blip>
          <a:srcRect b="0" l="0" r="0" t="0"/>
          <a:stretch/>
        </p:blipFill>
        <p:spPr>
          <a:xfrm>
            <a:off x="4543552" y="694569"/>
            <a:ext cx="5133973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3878" y="3790969"/>
            <a:ext cx="5133974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3727" y="3902819"/>
            <a:ext cx="27051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4880100" y="2565375"/>
            <a:ext cx="4457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Заключение</a:t>
            </a:r>
            <a:endParaRPr sz="3200"/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100" y="3232525"/>
            <a:ext cx="5121626" cy="2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type="title"/>
          </p:nvPr>
        </p:nvSpPr>
        <p:spPr>
          <a:xfrm>
            <a:off x="3374056" y="1807241"/>
            <a:ext cx="77748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141351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Пробелы в текущем взаимодействие работы салона</a:t>
            </a:r>
            <a:endParaRPr sz="3600"/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400" y="3219481"/>
            <a:ext cx="10670513" cy="490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500"/>
            <a:ext cx="14097004" cy="54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931259" y="1109852"/>
            <a:ext cx="819150" cy="266700"/>
          </a:xfrm>
          <a:custGeom>
            <a:rect b="b" l="l" r="r" t="t"/>
            <a:pathLst>
              <a:path extrusionOk="0" h="266700" w="819150">
                <a:moveTo>
                  <a:pt x="78610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86102" y="0"/>
                </a:lnTo>
                <a:lnTo>
                  <a:pt x="818183" y="28187"/>
                </a:lnTo>
                <a:lnTo>
                  <a:pt x="819149" y="33047"/>
                </a:lnTo>
                <a:lnTo>
                  <a:pt x="819149" y="233652"/>
                </a:lnTo>
                <a:lnTo>
                  <a:pt x="790962" y="265733"/>
                </a:lnTo>
                <a:lnTo>
                  <a:pt x="786102" y="266699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975709" y="1116203"/>
            <a:ext cx="7302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Решение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918549" y="1418825"/>
            <a:ext cx="3284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40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39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40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uty</a:t>
            </a:r>
            <a:r>
              <a:rPr lang="en-US" sz="39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40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ook</a:t>
            </a:r>
            <a:endParaRPr sz="40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938285" y="2894428"/>
            <a:ext cx="409321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uty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ook 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это комплексная мобильная платформа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соединяющая клиентов с салонами красоты посредством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1403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интуитивно понятного бронирования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доступности в режиме реального времени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цифровых портфолио и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49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индивидуальных рекомендаций по стилю 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—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все это в одном удобном приложении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6" name="Google Shape;146;p5"/>
          <p:cNvGrpSpPr/>
          <p:nvPr/>
        </p:nvGrpSpPr>
        <p:grpSpPr>
          <a:xfrm>
            <a:off x="6961155" y="255936"/>
            <a:ext cx="6699883" cy="7515698"/>
            <a:chOff x="6961155" y="255936"/>
            <a:chExt cx="6699883" cy="7515698"/>
          </a:xfrm>
        </p:grpSpPr>
        <p:sp>
          <p:nvSpPr>
            <p:cNvPr id="147" name="Google Shape;147;p5"/>
            <p:cNvSpPr/>
            <p:nvPr/>
          </p:nvSpPr>
          <p:spPr>
            <a:xfrm>
              <a:off x="7027830" y="370237"/>
              <a:ext cx="3429000" cy="7019925"/>
            </a:xfrm>
            <a:custGeom>
              <a:rect b="b" l="l" r="r" t="t"/>
              <a:pathLst>
                <a:path extrusionOk="0" h="7019925" w="3429000">
                  <a:moveTo>
                    <a:pt x="3086992" y="7019924"/>
                  </a:moveTo>
                  <a:lnTo>
                    <a:pt x="342006" y="7019924"/>
                  </a:lnTo>
                  <a:lnTo>
                    <a:pt x="333611" y="7019712"/>
                  </a:lnTo>
                  <a:lnTo>
                    <a:pt x="291824" y="7012318"/>
                  </a:lnTo>
                  <a:lnTo>
                    <a:pt x="250791" y="6994470"/>
                  </a:lnTo>
                  <a:lnTo>
                    <a:pt x="218922" y="6972838"/>
                  </a:lnTo>
                  <a:lnTo>
                    <a:pt x="188238" y="6944893"/>
                  </a:lnTo>
                  <a:lnTo>
                    <a:pt x="159036" y="6910902"/>
                  </a:lnTo>
                  <a:lnTo>
                    <a:pt x="131595" y="6871193"/>
                  </a:lnTo>
                  <a:lnTo>
                    <a:pt x="112328" y="6837884"/>
                  </a:lnTo>
                  <a:lnTo>
                    <a:pt x="94307" y="6801753"/>
                  </a:lnTo>
                  <a:lnTo>
                    <a:pt x="77631" y="6763003"/>
                  </a:lnTo>
                  <a:lnTo>
                    <a:pt x="62388" y="6721839"/>
                  </a:lnTo>
                  <a:lnTo>
                    <a:pt x="48657" y="6678473"/>
                  </a:lnTo>
                  <a:lnTo>
                    <a:pt x="36516" y="6633149"/>
                  </a:lnTo>
                  <a:lnTo>
                    <a:pt x="26033" y="6586121"/>
                  </a:lnTo>
                  <a:lnTo>
                    <a:pt x="17262" y="6537637"/>
                  </a:lnTo>
                  <a:lnTo>
                    <a:pt x="10249" y="6487949"/>
                  </a:lnTo>
                  <a:lnTo>
                    <a:pt x="5034" y="6437335"/>
                  </a:lnTo>
                  <a:lnTo>
                    <a:pt x="1646" y="6386080"/>
                  </a:lnTo>
                  <a:lnTo>
                    <a:pt x="102" y="6334453"/>
                  </a:lnTo>
                  <a:lnTo>
                    <a:pt x="0" y="6317202"/>
                  </a:lnTo>
                  <a:lnTo>
                    <a:pt x="0" y="702721"/>
                  </a:lnTo>
                  <a:lnTo>
                    <a:pt x="926" y="651031"/>
                  </a:lnTo>
                  <a:lnTo>
                    <a:pt x="3701" y="599610"/>
                  </a:lnTo>
                  <a:lnTo>
                    <a:pt x="8310" y="548749"/>
                  </a:lnTo>
                  <a:lnTo>
                    <a:pt x="14726" y="498732"/>
                  </a:lnTo>
                  <a:lnTo>
                    <a:pt x="22915" y="449820"/>
                  </a:lnTo>
                  <a:lnTo>
                    <a:pt x="32836" y="402269"/>
                  </a:lnTo>
                  <a:lnTo>
                    <a:pt x="44432" y="356346"/>
                  </a:lnTo>
                  <a:lnTo>
                    <a:pt x="57638" y="312310"/>
                  </a:lnTo>
                  <a:lnTo>
                    <a:pt x="72385" y="270389"/>
                  </a:lnTo>
                  <a:lnTo>
                    <a:pt x="88596" y="230802"/>
                  </a:lnTo>
                  <a:lnTo>
                    <a:pt x="106181" y="193773"/>
                  </a:lnTo>
                  <a:lnTo>
                    <a:pt x="125040" y="159510"/>
                  </a:lnTo>
                  <a:lnTo>
                    <a:pt x="151998" y="118429"/>
                  </a:lnTo>
                  <a:lnTo>
                    <a:pt x="180785" y="82976"/>
                  </a:lnTo>
                  <a:lnTo>
                    <a:pt x="211126" y="53491"/>
                  </a:lnTo>
                  <a:lnTo>
                    <a:pt x="242727" y="30258"/>
                  </a:lnTo>
                  <a:lnTo>
                    <a:pt x="283539" y="10344"/>
                  </a:lnTo>
                  <a:lnTo>
                    <a:pt x="325225" y="845"/>
                  </a:lnTo>
                  <a:lnTo>
                    <a:pt x="342006" y="0"/>
                  </a:lnTo>
                  <a:lnTo>
                    <a:pt x="3086992" y="0"/>
                  </a:lnTo>
                  <a:lnTo>
                    <a:pt x="3128860" y="5285"/>
                  </a:lnTo>
                  <a:lnTo>
                    <a:pt x="3170093" y="21059"/>
                  </a:lnTo>
                  <a:lnTo>
                    <a:pt x="3210076" y="47085"/>
                  </a:lnTo>
                  <a:lnTo>
                    <a:pt x="3240760" y="75031"/>
                  </a:lnTo>
                  <a:lnTo>
                    <a:pt x="3269963" y="109021"/>
                  </a:lnTo>
                  <a:lnTo>
                    <a:pt x="3297403" y="148730"/>
                  </a:lnTo>
                  <a:lnTo>
                    <a:pt x="3316670" y="182038"/>
                  </a:lnTo>
                  <a:lnTo>
                    <a:pt x="3334691" y="218170"/>
                  </a:lnTo>
                  <a:lnTo>
                    <a:pt x="3351367" y="256919"/>
                  </a:lnTo>
                  <a:lnTo>
                    <a:pt x="3366610" y="298084"/>
                  </a:lnTo>
                  <a:lnTo>
                    <a:pt x="3380341" y="341450"/>
                  </a:lnTo>
                  <a:lnTo>
                    <a:pt x="3392482" y="386774"/>
                  </a:lnTo>
                  <a:lnTo>
                    <a:pt x="3402965" y="433801"/>
                  </a:lnTo>
                  <a:lnTo>
                    <a:pt x="3411737" y="482285"/>
                  </a:lnTo>
                  <a:lnTo>
                    <a:pt x="3418750" y="531974"/>
                  </a:lnTo>
                  <a:lnTo>
                    <a:pt x="3423964" y="582588"/>
                  </a:lnTo>
                  <a:lnTo>
                    <a:pt x="3427352" y="633842"/>
                  </a:lnTo>
                  <a:lnTo>
                    <a:pt x="3428896" y="685470"/>
                  </a:lnTo>
                  <a:lnTo>
                    <a:pt x="3428999" y="702721"/>
                  </a:lnTo>
                  <a:lnTo>
                    <a:pt x="3428999" y="6317202"/>
                  </a:lnTo>
                  <a:lnTo>
                    <a:pt x="3428073" y="6368892"/>
                  </a:lnTo>
                  <a:lnTo>
                    <a:pt x="3425297" y="6420313"/>
                  </a:lnTo>
                  <a:lnTo>
                    <a:pt x="3420688" y="6471174"/>
                  </a:lnTo>
                  <a:lnTo>
                    <a:pt x="3414272" y="6521191"/>
                  </a:lnTo>
                  <a:lnTo>
                    <a:pt x="3406083" y="6570103"/>
                  </a:lnTo>
                  <a:lnTo>
                    <a:pt x="3396163" y="6617654"/>
                  </a:lnTo>
                  <a:lnTo>
                    <a:pt x="3384566" y="6663576"/>
                  </a:lnTo>
                  <a:lnTo>
                    <a:pt x="3371360" y="6707613"/>
                  </a:lnTo>
                  <a:lnTo>
                    <a:pt x="3356614" y="6749534"/>
                  </a:lnTo>
                  <a:lnTo>
                    <a:pt x="3340403" y="6789121"/>
                  </a:lnTo>
                  <a:lnTo>
                    <a:pt x="3322818" y="6826149"/>
                  </a:lnTo>
                  <a:lnTo>
                    <a:pt x="3303959" y="6860413"/>
                  </a:lnTo>
                  <a:lnTo>
                    <a:pt x="3277000" y="6901493"/>
                  </a:lnTo>
                  <a:lnTo>
                    <a:pt x="3248213" y="6936947"/>
                  </a:lnTo>
                  <a:lnTo>
                    <a:pt x="3217872" y="6966431"/>
                  </a:lnTo>
                  <a:lnTo>
                    <a:pt x="3186271" y="6989664"/>
                  </a:lnTo>
                  <a:lnTo>
                    <a:pt x="3145460" y="7009579"/>
                  </a:lnTo>
                  <a:lnTo>
                    <a:pt x="3103774" y="7019078"/>
                  </a:lnTo>
                  <a:lnTo>
                    <a:pt x="3086992" y="7019924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23080" y="370236"/>
              <a:ext cx="3238499" cy="701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1155" y="255936"/>
              <a:ext cx="3562349" cy="7258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5"/>
            <p:cNvSpPr/>
            <p:nvPr/>
          </p:nvSpPr>
          <p:spPr>
            <a:xfrm>
              <a:off x="10165365" y="627887"/>
              <a:ext cx="3429000" cy="7019925"/>
            </a:xfrm>
            <a:custGeom>
              <a:rect b="b" l="l" r="r" t="t"/>
              <a:pathLst>
                <a:path extrusionOk="0" h="7019925" w="3429000">
                  <a:moveTo>
                    <a:pt x="3086992" y="7019924"/>
                  </a:moveTo>
                  <a:lnTo>
                    <a:pt x="342006" y="7019924"/>
                  </a:lnTo>
                  <a:lnTo>
                    <a:pt x="333611" y="7019712"/>
                  </a:lnTo>
                  <a:lnTo>
                    <a:pt x="291824" y="7012318"/>
                  </a:lnTo>
                  <a:lnTo>
                    <a:pt x="250791" y="6994470"/>
                  </a:lnTo>
                  <a:lnTo>
                    <a:pt x="218922" y="6972838"/>
                  </a:lnTo>
                  <a:lnTo>
                    <a:pt x="188238" y="6944893"/>
                  </a:lnTo>
                  <a:lnTo>
                    <a:pt x="159036" y="6910902"/>
                  </a:lnTo>
                  <a:lnTo>
                    <a:pt x="131595" y="6871193"/>
                  </a:lnTo>
                  <a:lnTo>
                    <a:pt x="112328" y="6837884"/>
                  </a:lnTo>
                  <a:lnTo>
                    <a:pt x="94307" y="6801753"/>
                  </a:lnTo>
                  <a:lnTo>
                    <a:pt x="77631" y="6763003"/>
                  </a:lnTo>
                  <a:lnTo>
                    <a:pt x="62388" y="6721839"/>
                  </a:lnTo>
                  <a:lnTo>
                    <a:pt x="48657" y="6678473"/>
                  </a:lnTo>
                  <a:lnTo>
                    <a:pt x="36516" y="6633149"/>
                  </a:lnTo>
                  <a:lnTo>
                    <a:pt x="26033" y="6586121"/>
                  </a:lnTo>
                  <a:lnTo>
                    <a:pt x="17262" y="6537637"/>
                  </a:lnTo>
                  <a:lnTo>
                    <a:pt x="10249" y="6487949"/>
                  </a:lnTo>
                  <a:lnTo>
                    <a:pt x="5034" y="6437335"/>
                  </a:lnTo>
                  <a:lnTo>
                    <a:pt x="1646" y="6386080"/>
                  </a:lnTo>
                  <a:lnTo>
                    <a:pt x="102" y="6334453"/>
                  </a:lnTo>
                  <a:lnTo>
                    <a:pt x="0" y="6317202"/>
                  </a:lnTo>
                  <a:lnTo>
                    <a:pt x="0" y="702721"/>
                  </a:lnTo>
                  <a:lnTo>
                    <a:pt x="926" y="651031"/>
                  </a:lnTo>
                  <a:lnTo>
                    <a:pt x="3701" y="599610"/>
                  </a:lnTo>
                  <a:lnTo>
                    <a:pt x="8310" y="548749"/>
                  </a:lnTo>
                  <a:lnTo>
                    <a:pt x="14726" y="498732"/>
                  </a:lnTo>
                  <a:lnTo>
                    <a:pt x="22915" y="449820"/>
                  </a:lnTo>
                  <a:lnTo>
                    <a:pt x="32836" y="402269"/>
                  </a:lnTo>
                  <a:lnTo>
                    <a:pt x="44432" y="356346"/>
                  </a:lnTo>
                  <a:lnTo>
                    <a:pt x="57638" y="312310"/>
                  </a:lnTo>
                  <a:lnTo>
                    <a:pt x="72385" y="270389"/>
                  </a:lnTo>
                  <a:lnTo>
                    <a:pt x="88596" y="230802"/>
                  </a:lnTo>
                  <a:lnTo>
                    <a:pt x="106181" y="193773"/>
                  </a:lnTo>
                  <a:lnTo>
                    <a:pt x="125040" y="159510"/>
                  </a:lnTo>
                  <a:lnTo>
                    <a:pt x="151998" y="118429"/>
                  </a:lnTo>
                  <a:lnTo>
                    <a:pt x="180785" y="82976"/>
                  </a:lnTo>
                  <a:lnTo>
                    <a:pt x="211126" y="53491"/>
                  </a:lnTo>
                  <a:lnTo>
                    <a:pt x="242727" y="30258"/>
                  </a:lnTo>
                  <a:lnTo>
                    <a:pt x="283539" y="10344"/>
                  </a:lnTo>
                  <a:lnTo>
                    <a:pt x="325225" y="845"/>
                  </a:lnTo>
                  <a:lnTo>
                    <a:pt x="342006" y="0"/>
                  </a:lnTo>
                  <a:lnTo>
                    <a:pt x="3086992" y="0"/>
                  </a:lnTo>
                  <a:lnTo>
                    <a:pt x="3128860" y="5285"/>
                  </a:lnTo>
                  <a:lnTo>
                    <a:pt x="3170093" y="21059"/>
                  </a:lnTo>
                  <a:lnTo>
                    <a:pt x="3210076" y="47085"/>
                  </a:lnTo>
                  <a:lnTo>
                    <a:pt x="3240760" y="75031"/>
                  </a:lnTo>
                  <a:lnTo>
                    <a:pt x="3269963" y="109021"/>
                  </a:lnTo>
                  <a:lnTo>
                    <a:pt x="3297403" y="148730"/>
                  </a:lnTo>
                  <a:lnTo>
                    <a:pt x="3316670" y="182038"/>
                  </a:lnTo>
                  <a:lnTo>
                    <a:pt x="3334691" y="218170"/>
                  </a:lnTo>
                  <a:lnTo>
                    <a:pt x="3351367" y="256919"/>
                  </a:lnTo>
                  <a:lnTo>
                    <a:pt x="3366610" y="298084"/>
                  </a:lnTo>
                  <a:lnTo>
                    <a:pt x="3380341" y="341450"/>
                  </a:lnTo>
                  <a:lnTo>
                    <a:pt x="3392482" y="386774"/>
                  </a:lnTo>
                  <a:lnTo>
                    <a:pt x="3402965" y="433801"/>
                  </a:lnTo>
                  <a:lnTo>
                    <a:pt x="3411737" y="482285"/>
                  </a:lnTo>
                  <a:lnTo>
                    <a:pt x="3418750" y="531974"/>
                  </a:lnTo>
                  <a:lnTo>
                    <a:pt x="3423964" y="582588"/>
                  </a:lnTo>
                  <a:lnTo>
                    <a:pt x="3427352" y="633842"/>
                  </a:lnTo>
                  <a:lnTo>
                    <a:pt x="3428896" y="685470"/>
                  </a:lnTo>
                  <a:lnTo>
                    <a:pt x="3428999" y="702721"/>
                  </a:lnTo>
                  <a:lnTo>
                    <a:pt x="3428999" y="6317202"/>
                  </a:lnTo>
                  <a:lnTo>
                    <a:pt x="3428073" y="6368892"/>
                  </a:lnTo>
                  <a:lnTo>
                    <a:pt x="3425297" y="6420313"/>
                  </a:lnTo>
                  <a:lnTo>
                    <a:pt x="3420688" y="6471174"/>
                  </a:lnTo>
                  <a:lnTo>
                    <a:pt x="3414272" y="6521191"/>
                  </a:lnTo>
                  <a:lnTo>
                    <a:pt x="3406083" y="6570103"/>
                  </a:lnTo>
                  <a:lnTo>
                    <a:pt x="3396163" y="6617654"/>
                  </a:lnTo>
                  <a:lnTo>
                    <a:pt x="3384566" y="6663576"/>
                  </a:lnTo>
                  <a:lnTo>
                    <a:pt x="3371360" y="6707613"/>
                  </a:lnTo>
                  <a:lnTo>
                    <a:pt x="3356614" y="6749534"/>
                  </a:lnTo>
                  <a:lnTo>
                    <a:pt x="3340403" y="6789121"/>
                  </a:lnTo>
                  <a:lnTo>
                    <a:pt x="3322818" y="6826149"/>
                  </a:lnTo>
                  <a:lnTo>
                    <a:pt x="3303959" y="6860413"/>
                  </a:lnTo>
                  <a:lnTo>
                    <a:pt x="3277000" y="6901493"/>
                  </a:lnTo>
                  <a:lnTo>
                    <a:pt x="3248213" y="6936947"/>
                  </a:lnTo>
                  <a:lnTo>
                    <a:pt x="3217872" y="6966431"/>
                  </a:lnTo>
                  <a:lnTo>
                    <a:pt x="3186271" y="6989664"/>
                  </a:lnTo>
                  <a:lnTo>
                    <a:pt x="3145460" y="7009579"/>
                  </a:lnTo>
                  <a:lnTo>
                    <a:pt x="3103774" y="7019078"/>
                  </a:lnTo>
                  <a:lnTo>
                    <a:pt x="3086992" y="7019924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" name="Google Shape;151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60615" y="627887"/>
              <a:ext cx="3238499" cy="701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98690" y="513587"/>
              <a:ext cx="3562348" cy="72580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1213294" y="569118"/>
            <a:ext cx="1257300" cy="266700"/>
          </a:xfrm>
          <a:custGeom>
            <a:rect b="b" l="l" r="r" t="t"/>
            <a:pathLst>
              <a:path extrusionOk="0" h="266700" w="1257300">
                <a:moveTo>
                  <a:pt x="122425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224252" y="0"/>
                </a:lnTo>
                <a:lnTo>
                  <a:pt x="1256333" y="28187"/>
                </a:lnTo>
                <a:lnTo>
                  <a:pt x="1257299" y="33047"/>
                </a:lnTo>
                <a:lnTo>
                  <a:pt x="1257299" y="233652"/>
                </a:lnTo>
                <a:lnTo>
                  <a:pt x="1229112" y="265733"/>
                </a:lnTo>
                <a:lnTo>
                  <a:pt x="1224252" y="266699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200594" y="575468"/>
            <a:ext cx="4606290" cy="362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92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Бронирование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0625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50505"/>
                </a:solidFill>
                <a:latin typeface="Trebuchet MS"/>
                <a:ea typeface="Trebuchet MS"/>
                <a:cs typeface="Trebuchet MS"/>
                <a:sym typeface="Trebuchet MS"/>
              </a:rPr>
              <a:t>Простое бронирование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874394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Пользователи могут просматривать доступные временные интервалы в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6902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нескольких салонах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фильтровать по типу услуги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ценовому диапазону и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603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местоположению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а затем бронировать одним касанием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Автоматические напоминания сокращают количество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неявок на </a:t>
            </a:r>
            <a:r>
              <a:rPr lang="en-US" sz="1250">
                <a:latin typeface="Bookman Old Style"/>
                <a:ea typeface="Bookman Old Style"/>
                <a:cs typeface="Bookman Old Style"/>
                <a:sym typeface="Bookman Old Style"/>
              </a:rPr>
              <a:t>78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%.</a:t>
            </a:r>
            <a:endParaRPr sz="12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076" y="702676"/>
            <a:ext cx="1704974" cy="38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3451" y="1120138"/>
            <a:ext cx="1847849" cy="40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5826" y="581017"/>
            <a:ext cx="1847849" cy="40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292087"/>
            <a:ext cx="14096997" cy="22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1383506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6350" y="1383506"/>
            <a:ext cx="2133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3687" y="1251269"/>
            <a:ext cx="2133599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0430" y="1215204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7350" y="4126706"/>
            <a:ext cx="2133599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3350" y="4126706"/>
            <a:ext cx="4276724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72475" y="5023169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01475" y="5023168"/>
            <a:ext cx="2133599" cy="30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 title="Снимок экрана 2025-06-20 1513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8" y="4099450"/>
            <a:ext cx="81248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>
            <p:ph type="title"/>
          </p:nvPr>
        </p:nvSpPr>
        <p:spPr>
          <a:xfrm>
            <a:off x="5507602" y="252525"/>
            <a:ext cx="3921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Главный экран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525693" y="3717256"/>
            <a:ext cx="6653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На главной представлены популярные услуги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парящим меню для доступа к основному функционалу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952" y="1210998"/>
            <a:ext cx="6066901" cy="18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8557" y="1384762"/>
            <a:ext cx="2847974" cy="6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590048" y="5514368"/>
            <a:ext cx="6524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Верхний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баннер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привлекает внимание и используется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кнопка перехода в раздел скидок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8931" y="2251648"/>
            <a:ext cx="2419349" cy="53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/>
        </p:nvSpPr>
        <p:spPr>
          <a:xfrm>
            <a:off x="390943" y="722406"/>
            <a:ext cx="2310130" cy="772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508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Разумное планирование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426268" y="2246856"/>
            <a:ext cx="37572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12700" marR="50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Планирование на основе прямой записи оптимизирует работу салона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сокращая время простоя на </a:t>
            </a:r>
            <a:r>
              <a:rPr lang="en-US" sz="1000">
                <a:latin typeface="Bookman Old Style"/>
                <a:ea typeface="Bookman Old Style"/>
                <a:cs typeface="Bookman Old Style"/>
                <a:sym typeface="Bookman Old Style"/>
              </a:rPr>
              <a:t>23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%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увеличивая доход за счет балансировки рабочей нагрузки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14478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стилистов и максимального использования кресел в течение дня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143" y="782731"/>
            <a:ext cx="3276600" cy="71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3144" y="782731"/>
            <a:ext cx="3276599" cy="715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2143" y="782731"/>
            <a:ext cx="2847974" cy="62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54575" y="-184975"/>
            <a:ext cx="2454575" cy="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2025-06-20T11:32:25Z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2025-06-20T00:00:00Z</vt:filetime>
  </property>
  <property fmtid="{D5CDD505-2E9C-101B-9397-08002B2CF9AE}" pid="5" name="Producer">
    <vt:lpwstr>pdf-lib (https://github.com/Hopding/pdf-lib)</vt:lpwstr>
  </property>
</Properties>
</file>